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696" r:id="rId3"/>
    <p:sldId id="3960" r:id="rId4"/>
    <p:sldId id="3974" r:id="rId5"/>
    <p:sldId id="3972" r:id="rId6"/>
    <p:sldId id="3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57136-E257-4CCB-B7A8-D07AEC279CAE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815D0-34EE-48F2-B92A-E27426979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4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56748-FDD6-FD03-5AD5-67F729D6D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D3199A-9B6C-6B85-0464-F2B700520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D3713-3DEA-2134-BEE7-FDFCCEDA7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69C7B-F124-41A7-6CCE-B329CF61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 - GREEN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327FC-78BB-703E-91EB-8045BEF6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87E2-D60D-4E0F-B2F4-418E811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93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549CF-8065-F81B-99B0-6E5BAC34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B85DE-7CB8-55AE-5F4D-684711944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FC67C-A580-D221-00E9-A0090FCF0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2C423-9BD2-647A-8FBF-19B13A0B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 - GREEN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B0A5B-CA2C-20EE-AAC0-665D1C3F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87E2-D60D-4E0F-B2F4-418E811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72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E3E71D-E3FE-D62E-6ED1-9D5BA2EC2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C70CF-1CA0-EBFC-E1CE-3D461AF57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E26D3-D7E7-4564-9072-DB083902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7924F-347D-E851-3A99-ADA8292D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 - GREEN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95F61-4D08-FDBA-854A-EFA031E9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87E2-D60D-4E0F-B2F4-418E811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50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/>
              <a:t>OFFICIAL - GREEN</a:t>
            </a:r>
            <a:endParaRPr lang="en-GB" dirty="0"/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7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6292" y="3017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/>
              <a:t>OFFICIAL - GREEN</a:t>
            </a:r>
            <a:endParaRPr lang="en-GB" dirty="0"/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4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/>
              <a:t>OFFICIAL - GREEN</a:t>
            </a:r>
            <a:endParaRPr lang="en-GB" dirty="0"/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/>
              <a:t>OFFICIAL - GREEN</a:t>
            </a:r>
            <a:endParaRPr lang="en-GB" dirty="0"/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50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/>
              <a:t>OFFICIAL - GREEN</a:t>
            </a:r>
            <a:endParaRPr lang="en-GB" dirty="0"/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55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/>
              <a:t>OFFICIAL - GREEN</a:t>
            </a:r>
            <a:endParaRPr lang="en-GB" dirty="0"/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99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/>
              <a:t>OFFICIAL - GREEN</a:t>
            </a:r>
            <a:endParaRPr lang="en-GB" dirty="0"/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/>
              <a:t>OFFICIAL - GREEN</a:t>
            </a:r>
            <a:endParaRPr lang="en-GB" dirty="0"/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76DF-6C81-1E95-5D74-609B780F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8B4EC-D914-5816-F6F2-6B4B0CE7A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C0E2C-0C15-6E49-4A76-FF7D933D4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DBDE5-A21B-39F1-FF73-CD733E9DB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 - GREEN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15E4E-0186-D2CF-54A0-1DA2234B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87E2-D60D-4E0F-B2F4-418E811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036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/>
              <a:t>OFFICIAL - GREEN</a:t>
            </a:r>
            <a:endParaRPr lang="en-GB" dirty="0"/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1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OFFICIAL - GREEN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52600"/>
            <a:ext cx="1126864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452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OFFICIAL - GREEN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68000" y="1752283"/>
            <a:ext cx="11277600" cy="462946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843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OFFICIAL - GREEN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051175" y="1752600"/>
            <a:ext cx="86817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2131200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001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OFFICIAL - GREEN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00024" y="1752600"/>
            <a:ext cx="56349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5172146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017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OFFICIAL - GREEN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154103" y="1752600"/>
            <a:ext cx="257999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</a:t>
            </a:r>
            <a:br>
              <a:rPr lang="en-US" dirty="0"/>
            </a:br>
            <a:r>
              <a:rPr lang="en-US" dirty="0"/>
              <a:t>(Arial 24pt)</a:t>
            </a:r>
          </a:p>
          <a:p>
            <a:pPr lvl="4"/>
            <a:r>
              <a:rPr lang="en-US" dirty="0"/>
              <a:t>Bulleted source</a:t>
            </a:r>
            <a:br>
              <a:rPr lang="en-US" dirty="0"/>
            </a:br>
            <a:r>
              <a:rPr lang="en-US" dirty="0"/>
              <a:t>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8236031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543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OFFICIAL - GREEN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8000" y="1752600"/>
            <a:ext cx="11277600" cy="4629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764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rt and title slide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/>
              <a:t>OFFICIAL - GREEN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fld id="{B0B34E4B-25F1-4D72-B319-B9B5A0ABC91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8000" y="1752600"/>
            <a:ext cx="11277600" cy="4629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5296" y="0"/>
            <a:ext cx="11278800" cy="28956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964018" y="0"/>
            <a:ext cx="2858162" cy="28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822180" y="0"/>
            <a:ext cx="1912620" cy="289560"/>
          </a:xfrm>
          <a:prstGeom prst="rect">
            <a:avLst/>
          </a:prstGeom>
          <a:solidFill>
            <a:srgbClr val="77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450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OFFICIAL - GREEN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8000" y="1752600"/>
            <a:ext cx="11277600" cy="4629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21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OFFICIAL - GREEN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52600"/>
            <a:ext cx="5628000" cy="4629150"/>
          </a:xfrm>
          <a:prstGeom prst="rect">
            <a:avLst/>
          </a:prstGeom>
        </p:spPr>
        <p:txBody>
          <a:bodyPr rIns="180000"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11306" y="1752600"/>
            <a:ext cx="5622790" cy="4629150"/>
          </a:xfrm>
          <a:prstGeom prst="rect">
            <a:avLst/>
          </a:prstGeom>
        </p:spPr>
        <p:txBody>
          <a:bodyPr rIns="180000"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5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0209-BC5D-1F3C-9049-3A7D214A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3A280-0C60-942B-87F8-1DA36E70D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944D7-1FCF-B3FC-67A8-EC999E38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A0750-092A-1AA7-0065-4AD6BFD3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 - GREEN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3DAD7-93B6-63F1-747E-5FF940EB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87E2-D60D-4E0F-B2F4-418E811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891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bullete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OFFICIAL - GREEN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051175" y="1752600"/>
            <a:ext cx="6096000" cy="46291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154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bullete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OFFICIAL - GREEN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1752600"/>
            <a:ext cx="9144000" cy="46291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39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OFFICIAL - GREEN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68000" y="1761172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094696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68000" y="2741612"/>
            <a:ext cx="5626696" cy="3640137"/>
          </a:xfrm>
        </p:spPr>
        <p:txBody>
          <a:bodyPr rIns="180000"/>
          <a:lstStyle>
            <a:lvl5pPr>
              <a:defRPr/>
            </a:lvl5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741613"/>
            <a:ext cx="5638096" cy="3640137"/>
          </a:xfrm>
        </p:spPr>
        <p:txBody>
          <a:bodyPr rIns="180000"/>
          <a:lstStyle>
            <a:lvl5pPr>
              <a:defRPr/>
            </a:lvl5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798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OFFICIAL - GREEN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677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6242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570488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313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414600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8360888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02997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OFFICIAL - GREEN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101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014465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11616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7130407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313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3482560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6496807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9511053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6233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OFFICIAL - GREEN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957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619157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02804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3288535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7949779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313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2798935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5129557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7460179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9790800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2380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857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55296" y="16"/>
            <a:ext cx="11279504" cy="2741596"/>
            <a:chOff x="455296" y="0"/>
            <a:chExt cx="11279504" cy="289560"/>
          </a:xfrm>
        </p:grpSpPr>
        <p:sp>
          <p:nvSpPr>
            <p:cNvPr id="45" name="Rectangle 44"/>
            <p:cNvSpPr/>
            <p:nvPr/>
          </p:nvSpPr>
          <p:spPr>
            <a:xfrm>
              <a:off x="455296" y="0"/>
              <a:ext cx="6508722" cy="2895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964018" y="0"/>
              <a:ext cx="2855754" cy="289560"/>
            </a:xfrm>
            <a:prstGeom prst="rect">
              <a:avLst/>
            </a:prstGeom>
            <a:solidFill>
              <a:srgbClr val="3C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9819772" y="0"/>
              <a:ext cx="1915028" cy="289560"/>
            </a:xfrm>
            <a:prstGeom prst="rect">
              <a:avLst/>
            </a:prstGeom>
            <a:solidFill>
              <a:srgbClr val="77E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5296" y="2741612"/>
            <a:ext cx="11279504" cy="1538287"/>
          </a:xfrm>
        </p:spPr>
        <p:txBody>
          <a:bodyPr anchor="b"/>
          <a:lstStyle>
            <a:lvl1pPr>
              <a:defRPr sz="48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4381500"/>
            <a:ext cx="11277600" cy="11938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OFFICIAL - GREEN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817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" b="9264"/>
          <a:stretch/>
        </p:blipFill>
        <p:spPr>
          <a:xfrm>
            <a:off x="0" y="-27214"/>
            <a:ext cx="12192000" cy="6879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1441671"/>
            <a:ext cx="3942000" cy="39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9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6F5F-3AFB-90FC-A863-FDF9BE23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EF05C-9E88-F299-4CDB-7F12D0F55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65830-884C-F0A4-7770-318CE3F7C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13A94-042B-0AC6-16FF-A5F38170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F178A-83E5-E94D-0DBC-81762590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 - GREEN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69D86-81BB-C874-2706-C9CA3498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87E2-D60D-4E0F-B2F4-418E811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96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1AE1-8891-65A4-93B4-851F572D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2DB3A-ACBB-B0C4-0CB9-B655ACCC5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1DA14-0653-FD8E-5621-B0AAD2054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3BC34-53B3-9391-5C60-11279334E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C3B31E-BA69-ECF5-A295-6D1F25783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A782F-5B39-6502-FEC0-5CC9DF9A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FD72CC-D1A5-B427-2FCE-EF57973E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 - GREEN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A4D75C-B343-F9A5-132D-FE0247AB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87E2-D60D-4E0F-B2F4-418E811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21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34DD-C600-CE9E-6A25-1FB4F2EE9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05F28D-84D3-3FB3-5A82-2534F020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E64AC-68D7-8123-F452-52E01F46B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 - GREEN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DF9B4-F5F8-E878-7341-32A4DD9F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87E2-D60D-4E0F-B2F4-418E811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3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CA26FA-75D5-F556-73F7-C0CBBB72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EEB8E-0BC8-A1D5-8F1B-5AF7B743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 - GREEN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D8337-0A6B-7128-F9B4-1CD3A8FCA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87E2-D60D-4E0F-B2F4-418E811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24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F29BE-484E-CA8F-B256-023C889BA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F1947-2687-CED8-B079-D7B1BEDEA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8C489-E2F6-68D8-CF66-1DFEC9E40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8D6E7-7C17-40A4-ED44-E093D1EA9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9F245-2172-5EB3-923E-E90FE087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 - GREEN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D1F36-0479-02C6-3596-C33DA1CB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87E2-D60D-4E0F-B2F4-418E811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35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F1397-A7C0-6BA8-EBE7-5822F3B7C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7C7C6-1DAE-9A89-7FD2-98EAF3234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C58F9-5243-87C6-2111-86145E6F2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4BD10-73F6-EEC5-DFD0-F614B3C9B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067CD-4D0F-1D14-0287-946A9392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 - GREEN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A880B-6CF4-B1B0-7BC9-1187E048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87E2-D60D-4E0F-B2F4-418E811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9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EEF966-AF01-ED2B-B0FE-BC9F9FDB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9CDCA-887D-6CBA-ACA1-40EBDBF0E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C51CE-997F-599E-22AB-CBB792DA0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EB991-7CC7-453D-77B1-29B30BC6E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OFFICIAL - GREEN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4184F-9C00-413B-C0B5-B133B0934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B87E2-D60D-4E0F-B2F4-418E811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19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457200"/>
            <a:ext cx="11277600" cy="91281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3971"/>
            <a:ext cx="25939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1175" y="6383971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OFFICIAL - GREEN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83971"/>
            <a:ext cx="1060450" cy="36957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B34E4B-25F1-4D72-B319-B9B5A0ABC9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455296" y="0"/>
            <a:ext cx="6508722" cy="2895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6964018" y="0"/>
            <a:ext cx="2858162" cy="28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9822180" y="0"/>
            <a:ext cx="1912620" cy="289560"/>
          </a:xfrm>
          <a:prstGeom prst="rect">
            <a:avLst/>
          </a:prstGeom>
          <a:solidFill>
            <a:srgbClr val="77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752599"/>
            <a:ext cx="11277600" cy="46270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6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</p:sldLayoutIdLst>
  <p:hf sldNum="0" hd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lang="en-GB" sz="2800" b="1" kern="1200" baseline="0" noProof="0" dirty="0">
          <a:solidFill>
            <a:srgbClr val="12273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4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863">
          <p15:clr>
            <a:srgbClr val="F26B43"/>
          </p15:clr>
        </p15:guide>
        <p15:guide id="4" orient="horz" pos="1727">
          <p15:clr>
            <a:srgbClr val="F26B43"/>
          </p15:clr>
        </p15:guide>
        <p15:guide id="5" orient="horz" pos="3456">
          <p15:clr>
            <a:srgbClr val="F26B43"/>
          </p15:clr>
        </p15:guide>
        <p15:guide id="6" pos="4802">
          <p15:clr>
            <a:srgbClr val="F26B43"/>
          </p15:clr>
        </p15:guide>
        <p15:guide id="7" pos="5762">
          <p15:clr>
            <a:srgbClr val="F26B43"/>
          </p15:clr>
        </p15:guide>
        <p15:guide id="8" pos="6720">
          <p15:clr>
            <a:srgbClr val="F26B43"/>
          </p15:clr>
        </p15:guide>
        <p15:guide id="9" pos="7392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pos="2880">
          <p15:clr>
            <a:srgbClr val="F26B43"/>
          </p15:clr>
        </p15:guide>
        <p15:guide id="13" pos="1922">
          <p15:clr>
            <a:srgbClr val="F26B43"/>
          </p15:clr>
        </p15:guide>
        <p15:guide id="14" pos="960">
          <p15:clr>
            <a:srgbClr val="F26B43"/>
          </p15:clr>
        </p15:guide>
        <p15:guide id="15" pos="288">
          <p15:clr>
            <a:srgbClr val="F26B43"/>
          </p15:clr>
        </p15:guide>
        <p15:guide id="16" pos="6560">
          <p15:clr>
            <a:srgbClr val="F26B43"/>
          </p15:clr>
        </p15:guide>
        <p15:guide id="18" orient="horz" pos="1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70E2F4-35D1-F41C-2195-210ABCEB6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17 January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49F6C-7D74-D9A1-134F-9E3B9E3499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CBDC Engagement Forum</a:t>
            </a:r>
          </a:p>
        </p:txBody>
      </p:sp>
    </p:spTree>
    <p:extLst>
      <p:ext uri="{BB962C8B-B14F-4D97-AF65-F5344CB8AC3E}">
        <p14:creationId xmlns:p14="http://schemas.microsoft.com/office/powerpoint/2010/main" val="320649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E85D9-951C-9C23-F56F-C35C5CC8A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000" dirty="0">
                <a:effectLst/>
                <a:ea typeface="Times New Roman" panose="02020603050405020304" pitchFamily="18" charset="0"/>
              </a:rPr>
              <a:t>Welcome and updates (10 mins)</a:t>
            </a:r>
            <a:endParaRPr lang="en-GB" sz="2000" i="1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000" dirty="0">
                <a:effectLst/>
                <a:ea typeface="Times New Roman" panose="02020603050405020304" pitchFamily="18" charset="0"/>
              </a:rPr>
              <a:t>Working groups </a:t>
            </a:r>
            <a:r>
              <a:rPr lang="en-GB" sz="2000" dirty="0">
                <a:ea typeface="Times New Roman" panose="02020603050405020304" pitchFamily="18" charset="0"/>
              </a:rPr>
              <a:t>update 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(</a:t>
            </a:r>
            <a:r>
              <a:rPr lang="en-GB" sz="2000" dirty="0">
                <a:ea typeface="Times New Roman" panose="02020603050405020304" pitchFamily="18" charset="0"/>
              </a:rPr>
              <a:t>40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 mins)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000">
                <a:effectLst/>
                <a:ea typeface="Times New Roman" panose="02020603050405020304" pitchFamily="18" charset="0"/>
              </a:rPr>
              <a:t>Future 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working groups (10 mins)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9C755E-4C2B-CA88-BA0C-A46F268E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1901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6EAB4-1A5C-2332-9027-A6A89975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working groups</a:t>
            </a:r>
          </a:p>
        </p:txBody>
      </p:sp>
    </p:spTree>
    <p:extLst>
      <p:ext uri="{BB962C8B-B14F-4D97-AF65-F5344CB8AC3E}">
        <p14:creationId xmlns:p14="http://schemas.microsoft.com/office/powerpoint/2010/main" val="163977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E5591-D807-93B5-5D32-17A7910A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Requests for Information and Working Groups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697A78-F6EF-9EE4-DCF5-985439BCCEEF}"/>
              </a:ext>
            </a:extLst>
          </p:cNvPr>
          <p:cNvSpPr txBox="1"/>
          <p:nvPr/>
        </p:nvSpPr>
        <p:spPr>
          <a:xfrm>
            <a:off x="6096000" y="3963796"/>
            <a:ext cx="5269449" cy="810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Consumer protections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DEC819-2B26-B507-7945-1061C16CB7A1}"/>
              </a:ext>
            </a:extLst>
          </p:cNvPr>
          <p:cNvSpPr txBox="1"/>
          <p:nvPr/>
        </p:nvSpPr>
        <p:spPr>
          <a:xfrm>
            <a:off x="6096000" y="4774152"/>
            <a:ext cx="5269449" cy="1406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14400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protections and information would consumers need to have confidence in using a digital pound? 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 descr="A blue and black lock&#10;&#10;Description automatically generated">
            <a:extLst>
              <a:ext uri="{FF2B5EF4-FFF2-40B4-BE49-F238E27FC236}">
                <a16:creationId xmlns:a16="http://schemas.microsoft.com/office/drawing/2014/main" id="{C8A098ED-1CAC-7372-F7A1-1A258559A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71" y="4012045"/>
            <a:ext cx="724044" cy="707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680A14-D4C4-1B9A-8FDA-5376D2CDDB44}"/>
              </a:ext>
            </a:extLst>
          </p:cNvPr>
          <p:cNvSpPr txBox="1"/>
          <p:nvPr/>
        </p:nvSpPr>
        <p:spPr>
          <a:xfrm>
            <a:off x="468000" y="1462000"/>
            <a:ext cx="5269449" cy="810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Intermediaries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B2A651-8774-5102-9814-090E6866DC1D}"/>
              </a:ext>
            </a:extLst>
          </p:cNvPr>
          <p:cNvSpPr txBox="1"/>
          <p:nvPr/>
        </p:nvSpPr>
        <p:spPr>
          <a:xfrm>
            <a:off x="468000" y="2272356"/>
            <a:ext cx="5269449" cy="1406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14400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Who might become a PIP and what might be the barriers/incentives to participation? 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A group of people in a circle&#10;&#10;Description automatically generated">
            <a:extLst>
              <a:ext uri="{FF2B5EF4-FFF2-40B4-BE49-F238E27FC236}">
                <a16:creationId xmlns:a16="http://schemas.microsoft.com/office/drawing/2014/main" id="{43186B85-C03C-9B5C-1D27-5CF16CDE8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2" y="1513323"/>
            <a:ext cx="724044" cy="7077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E198381-5128-C89C-0000-EDE9993CF581}"/>
              </a:ext>
            </a:extLst>
          </p:cNvPr>
          <p:cNvSpPr txBox="1"/>
          <p:nvPr/>
        </p:nvSpPr>
        <p:spPr>
          <a:xfrm>
            <a:off x="6096000" y="1462000"/>
            <a:ext cx="5269449" cy="810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Interoperability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B3A22D-F15B-327D-11FC-578CFBB96E66}"/>
              </a:ext>
            </a:extLst>
          </p:cNvPr>
          <p:cNvSpPr txBox="1"/>
          <p:nvPr/>
        </p:nvSpPr>
        <p:spPr>
          <a:xfrm>
            <a:off x="6096000" y="2272356"/>
            <a:ext cx="5269449" cy="1406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14400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are the opportunities, costs and implications of different models of interoperability? 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 descr="A blue line art of a circuit board&#10;&#10;Description automatically generated">
            <a:extLst>
              <a:ext uri="{FF2B5EF4-FFF2-40B4-BE49-F238E27FC236}">
                <a16:creationId xmlns:a16="http://schemas.microsoft.com/office/drawing/2014/main" id="{CDCC8E29-B5B9-7368-C805-A055C206F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06" y="1525965"/>
            <a:ext cx="724045" cy="7077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723D94D-7555-4CB8-3B47-7493384ABC67}"/>
              </a:ext>
            </a:extLst>
          </p:cNvPr>
          <p:cNvSpPr txBox="1"/>
          <p:nvPr/>
        </p:nvSpPr>
        <p:spPr>
          <a:xfrm>
            <a:off x="468002" y="3963796"/>
            <a:ext cx="5269449" cy="810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Privacy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21BE09-C9E1-38F2-12CA-3F35379AAB7E}"/>
              </a:ext>
            </a:extLst>
          </p:cNvPr>
          <p:cNvSpPr txBox="1"/>
          <p:nvPr/>
        </p:nvSpPr>
        <p:spPr>
          <a:xfrm>
            <a:off x="468000" y="4774152"/>
            <a:ext cx="5269449" cy="1406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14400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How could we ensure privacy for users of a digital pound while maximising its potential benefits and use cases?</a:t>
            </a:r>
          </a:p>
        </p:txBody>
      </p:sp>
      <p:pic>
        <p:nvPicPr>
          <p:cNvPr id="36" name="Picture 35" descr="A computer with three stars on it&#10;&#10;Description automatically generated">
            <a:extLst>
              <a:ext uri="{FF2B5EF4-FFF2-40B4-BE49-F238E27FC236}">
                <a16:creationId xmlns:a16="http://schemas.microsoft.com/office/drawing/2014/main" id="{5D884B28-BA43-F3FA-E3C2-B1F1D9534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5" y="4015119"/>
            <a:ext cx="724044" cy="7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2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810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nk LINKS Template">
  <a:themeElements>
    <a:clrScheme name="Custom 36">
      <a:dk1>
        <a:srgbClr val="000000"/>
      </a:dk1>
      <a:lt1>
        <a:srgbClr val="FFFFFF"/>
      </a:lt1>
      <a:dk2>
        <a:srgbClr val="12273F"/>
      </a:dk2>
      <a:lt2>
        <a:srgbClr val="C4C9CF"/>
      </a:lt2>
      <a:accent1>
        <a:srgbClr val="3CD7D9"/>
      </a:accent1>
      <a:accent2>
        <a:srgbClr val="FF7300"/>
      </a:accent2>
      <a:accent3>
        <a:srgbClr val="9E71FE"/>
      </a:accent3>
      <a:accent4>
        <a:srgbClr val="D4AF37"/>
      </a:accent4>
      <a:accent5>
        <a:srgbClr val="A5D700"/>
      </a:accent5>
      <a:accent6>
        <a:srgbClr val="FF50C8"/>
      </a:accent6>
      <a:hlink>
        <a:srgbClr val="12273F"/>
      </a:hlink>
      <a:folHlink>
        <a:srgbClr val="12273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E-Official Template B.pptx" id="{B8CE97C8-E9A2-44EF-B4B0-9E797240FBCE}" vid="{D0F9CFA9-7116-4601-9F26-75886DEBE3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113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Bank LINKS Template</vt:lpstr>
      <vt:lpstr>PowerPoint Presentation</vt:lpstr>
      <vt:lpstr>Agenda</vt:lpstr>
      <vt:lpstr>Future working groups</vt:lpstr>
      <vt:lpstr>Proposed Requests for Information and Working Groups</vt:lpstr>
      <vt:lpstr>PowerPoint Presentation</vt:lpstr>
    </vt:vector>
  </TitlesOfParts>
  <Company>Bank of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Rountree, Phoebe</dc:creator>
  <cp:lastModifiedBy>Dyos-Hunter, Charlie</cp:lastModifiedBy>
  <cp:revision>9</cp:revision>
  <dcterms:created xsi:type="dcterms:W3CDTF">2024-01-03T08:46:22Z</dcterms:created>
  <dcterms:modified xsi:type="dcterms:W3CDTF">2024-03-01T13:44:48Z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-426029053</vt:i4>
  </property>
  <property fmtid="{D5CDD505-2E9C-101B-9397-08002B2CF9AE}" pid="3" name="_NewReviewCycle">
    <vt:lpwstr/>
  </property>
  <property fmtid="{D5CDD505-2E9C-101B-9397-08002B2CF9AE}" pid="4" name="_EmailSubject">
    <vt:lpwstr>Engagement Forum Minutes </vt:lpwstr>
  </property>
  <property fmtid="{D5CDD505-2E9C-101B-9397-08002B2CF9AE}" pid="5" name="_AuthorEmail">
    <vt:lpwstr>Charlie.Dyos-Hunter@bankofengland.co.uk</vt:lpwstr>
  </property>
  <property fmtid="{D5CDD505-2E9C-101B-9397-08002B2CF9AE}" pid="6" name="_AuthorEmailDisplayName">
    <vt:lpwstr>Dyos-Hunter, Charlie</vt:lpwstr>
  </property>
</Properties>
</file>